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3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E2B586-26DA-447F-B78F-8AAEEB3B8FB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2B586-26DA-447F-B78F-8AAEEB3B8FB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2B586-26DA-447F-B78F-8AAEEB3B8FB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E2B586-26DA-447F-B78F-8AAEEB3B8FB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E2B586-26DA-447F-B78F-8AAEEB3B8FB1}" type="datetimeFigureOut">
              <a:rPr lang="en-US" smtClean="0"/>
              <a:pPr/>
              <a:t>1/5/2009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E2B586-26DA-447F-B78F-8AAEEB3B8FB1}"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E2B586-26DA-447F-B78F-8AAEEB3B8FB1}" type="datetimeFigureOut">
              <a:rPr lang="en-US" smtClean="0"/>
              <a:pPr/>
              <a:t>1/5/2009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E2B586-26DA-447F-B78F-8AAEEB3B8FB1}" type="datetimeFigureOut">
              <a:rPr lang="en-US" smtClean="0"/>
              <a:pPr/>
              <a:t>1/5/2009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E2B586-26DA-447F-B78F-8AAEEB3B8FB1}" type="datetimeFigureOut">
              <a:rPr lang="en-US" smtClean="0"/>
              <a:pPr/>
              <a:t>1/5/2009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2B586-26DA-447F-B78F-8AAEEB3B8FB1}"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E2B586-26DA-447F-B78F-8AAEEB3B8FB1}" type="datetimeFigureOut">
              <a:rPr lang="en-US" smtClean="0"/>
              <a:pPr/>
              <a:t>1/5/2009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A8C10F-7EE5-4E30-B302-D829CFD4143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88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2B586-26DA-447F-B78F-8AAEEB3B8FB1}" type="datetimeFigureOut">
              <a:rPr lang="en-US" smtClean="0"/>
              <a:pPr/>
              <a:t>1/5/2009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A8C10F-7EE5-4E30-B302-D829CFD414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Colonial Capital in Africa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poorly developed urban network in Africa</a:t>
            </a:r>
            <a:endParaRPr lang="en-US" dirty="0"/>
          </a:p>
        </p:txBody>
      </p:sp>
      <p:sp>
        <p:nvSpPr>
          <p:cNvPr id="3" name="Content Placeholder 2"/>
          <p:cNvSpPr>
            <a:spLocks noGrp="1"/>
          </p:cNvSpPr>
          <p:nvPr>
            <p:ph idx="1"/>
          </p:nvPr>
        </p:nvSpPr>
        <p:spPr/>
        <p:txBody>
          <a:bodyPr>
            <a:normAutofit fontScale="92500"/>
          </a:bodyPr>
          <a:lstStyle/>
          <a:p>
            <a:r>
              <a:rPr lang="en-US" dirty="0" smtClean="0"/>
              <a:t>In most colonies the largest town was only a fraction of the size of the capital</a:t>
            </a:r>
          </a:p>
          <a:p>
            <a:r>
              <a:rPr lang="en-US" dirty="0" smtClean="0"/>
              <a:t>This reflected the undeveloped urban system in Africa as well as the concentration of functions in the colonial capital.</a:t>
            </a:r>
          </a:p>
          <a:p>
            <a:r>
              <a:rPr lang="en-US" dirty="0" smtClean="0"/>
              <a:t>Leopoldville illustrates the prominence of the colonial capital.  As the capital of the Belgian Congo the city rapidly grew from 5,000 in 1908 to 420,000 by the end of the colonial era.</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Recent Trends in Urbanizing Africa</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Even after the end of the colonial era and the independence of African countries, the Capital continues to function as a primate city situated at the top of the urban network. </a:t>
            </a:r>
          </a:p>
          <a:p>
            <a:r>
              <a:rPr lang="en-US" dirty="0" smtClean="0"/>
              <a:t>The continuing trend of rural-urban migration in African has only reinforced the capital’s position of prominence. </a:t>
            </a:r>
          </a:p>
          <a:p>
            <a:r>
              <a:rPr lang="en-US" dirty="0" smtClean="0"/>
              <a:t>Africa is experiencing the greatest rate of urbanization </a:t>
            </a:r>
            <a:r>
              <a:rPr lang="en-US" dirty="0" smtClean="0"/>
              <a:t>of </a:t>
            </a:r>
            <a:r>
              <a:rPr lang="en-US" dirty="0" smtClean="0"/>
              <a:t>any continent on earth.</a:t>
            </a:r>
          </a:p>
          <a:p>
            <a:r>
              <a:rPr lang="en-US" dirty="0" smtClean="0"/>
              <a:t>This can be attributed to rural poverty that has pushed many rural Africans to cities.  </a:t>
            </a:r>
          </a:p>
          <a:p>
            <a:r>
              <a:rPr lang="en-US" dirty="0" smtClean="0"/>
              <a:t>Structural adjustment policies have forced African governments to cut back on supplying seeds or other forms of help to farmers.</a:t>
            </a:r>
          </a:p>
          <a:p>
            <a:r>
              <a:rPr lang="en-US" dirty="0" smtClean="0"/>
              <a:t>African farmers have to compete with international products that are sold for less; therefore, the small African farmer cannot compete.</a:t>
            </a:r>
          </a:p>
          <a:p>
            <a:r>
              <a:rPr lang="en-US" dirty="0" smtClean="0"/>
              <a:t>The rapid rates of urbanization has also exacerbated the high rates of HIV/AIDS  in Africa, especially in sub-Saharan Africa.  </a:t>
            </a:r>
            <a:r>
              <a:rPr lang="en-US" dirty="0" smtClean="0"/>
              <a:t>Africa has a higher prevalence of AIDS than any another continent.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plans of the colonial capital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design of colonial capitals reflected the European country that created it as well as the time period in which it was designed.</a:t>
            </a:r>
          </a:p>
          <a:p>
            <a:r>
              <a:rPr lang="en-US" dirty="0" smtClean="0"/>
              <a:t>Prior to 1850 capitals exhibited constrained designs; however, after 1850 capitals were designed to be larger.</a:t>
            </a:r>
          </a:p>
          <a:p>
            <a:r>
              <a:rPr lang="en-US" dirty="0" smtClean="0"/>
              <a:t>British capitals reflect the garden design (low density housing of single family home surrounded by a garden with curving streets).  Many British capitals followed the designs of New Delhi, the great administrative capital of India.  British capitals followed the country mansion model like in Nairobi. </a:t>
            </a:r>
          </a:p>
          <a:p>
            <a:r>
              <a:rPr lang="en-US" dirty="0" smtClean="0"/>
              <a:t>The design of French capitals were much more rigid and followed the Parisian model (see module for the North African Colonial City).  The French attempted to create an urban setting.</a:t>
            </a:r>
          </a:p>
          <a:p>
            <a:endParaRPr lang="en-US" dirty="0" smtClean="0"/>
          </a:p>
          <a:p>
            <a:endParaRPr lang="en-US" dirty="0" smtClean="0"/>
          </a:p>
          <a:p>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5638800" cy="990600"/>
          </a:xfrm>
        </p:spPr>
        <p:txBody>
          <a:bodyPr>
            <a:normAutofit/>
          </a:bodyPr>
          <a:lstStyle/>
          <a:p>
            <a:r>
              <a:rPr lang="en-US" sz="1600" dirty="0" smtClean="0"/>
              <a:t>Plans of Colonial capitals</a:t>
            </a:r>
            <a:endParaRPr lang="en-US" sz="1600" dirty="0"/>
          </a:p>
        </p:txBody>
      </p:sp>
      <p:sp>
        <p:nvSpPr>
          <p:cNvPr id="3" name="Content Placeholder 2"/>
          <p:cNvSpPr>
            <a:spLocks noGrp="1"/>
          </p:cNvSpPr>
          <p:nvPr>
            <p:ph idx="1"/>
          </p:nvPr>
        </p:nvSpPr>
        <p:spPr>
          <a:xfrm>
            <a:off x="457200" y="1371600"/>
            <a:ext cx="3048000" cy="4754563"/>
          </a:xfrm>
        </p:spPr>
        <p:txBody>
          <a:bodyPr>
            <a:normAutofit/>
          </a:bodyPr>
          <a:lstStyle/>
          <a:p>
            <a:r>
              <a:rPr lang="en-US" sz="2000" dirty="0" smtClean="0"/>
              <a:t>Salisbury (1890) exhibits a grid plan</a:t>
            </a:r>
          </a:p>
          <a:p>
            <a:r>
              <a:rPr lang="en-US" sz="2000" dirty="0" smtClean="0"/>
              <a:t>Lusaka (1934) has a geometrical design</a:t>
            </a:r>
          </a:p>
          <a:p>
            <a:r>
              <a:rPr lang="en-US" sz="2000" dirty="0" err="1" smtClean="0"/>
              <a:t>Gaberone</a:t>
            </a:r>
            <a:r>
              <a:rPr lang="en-US" sz="2000" dirty="0" smtClean="0"/>
              <a:t> (1963) demonstrates the apex of metropolitan design</a:t>
            </a:r>
          </a:p>
          <a:p>
            <a:r>
              <a:rPr lang="en-US" sz="2000" dirty="0" smtClean="0"/>
              <a:t>All three of these capitals were fostered by the British</a:t>
            </a:r>
            <a:endParaRPr lang="en-US" sz="2000" dirty="0"/>
          </a:p>
        </p:txBody>
      </p:sp>
      <p:pic>
        <p:nvPicPr>
          <p:cNvPr id="1027" name="Picture 3"/>
          <p:cNvPicPr>
            <a:picLocks noChangeAspect="1" noChangeArrowheads="1"/>
          </p:cNvPicPr>
          <p:nvPr/>
        </p:nvPicPr>
        <p:blipFill>
          <a:blip r:embed="rId2"/>
          <a:srcRect/>
          <a:stretch>
            <a:fillRect/>
          </a:stretch>
        </p:blipFill>
        <p:spPr bwMode="auto">
          <a:xfrm>
            <a:off x="4495800" y="134029"/>
            <a:ext cx="4038600" cy="6485457"/>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distinct capital as a reflection of the </a:t>
            </a:r>
            <a:r>
              <a:rPr lang="en-US" dirty="0" err="1" smtClean="0"/>
              <a:t>metropole</a:t>
            </a:r>
            <a:r>
              <a:rPr lang="en-US" dirty="0" smtClean="0"/>
              <a:t>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Each colonial power tried to create a distinctively French, British, German or Portuguese variation of the African colonial government building. </a:t>
            </a:r>
          </a:p>
          <a:p>
            <a:r>
              <a:rPr lang="en-US" dirty="0" smtClean="0"/>
              <a:t>Portugal and France attempted to maintain tight control over the daily administration of their empires.  This meant that many official involved in African affairs remaining in Lisbon or Paris to bolster the colonial ministries.  In the British colonies where self-government was common there was many more officials in the colonial capital; therefore, the British constructed more government buildings. </a:t>
            </a:r>
          </a:p>
          <a:p>
            <a:r>
              <a:rPr lang="en-US" dirty="0" smtClean="0"/>
              <a:t>The British included rose gardens in many of their colonies</a:t>
            </a:r>
          </a:p>
          <a:p>
            <a:r>
              <a:rPr lang="en-US" dirty="0" smtClean="0"/>
              <a:t>The Portuguese created black and white </a:t>
            </a:r>
            <a:r>
              <a:rPr lang="en-US" smtClean="0"/>
              <a:t>stone paved </a:t>
            </a:r>
            <a:r>
              <a:rPr lang="en-US" dirty="0" smtClean="0"/>
              <a:t>walkways and squares in their capitals.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capital of many African colonies became the primate city in the urban network </a:t>
            </a:r>
          </a:p>
          <a:p>
            <a:r>
              <a:rPr lang="en-US" dirty="0" smtClean="0"/>
              <a:t>The capital was the center of administration within a </a:t>
            </a:r>
            <a:r>
              <a:rPr lang="en-US" dirty="0" smtClean="0"/>
              <a:t>colony, </a:t>
            </a:r>
            <a:r>
              <a:rPr lang="en-US" dirty="0" smtClean="0"/>
              <a:t>reinforcing </a:t>
            </a:r>
            <a:r>
              <a:rPr lang="en-US" dirty="0" smtClean="0"/>
              <a:t>its position </a:t>
            </a:r>
            <a:r>
              <a:rPr lang="en-US" dirty="0" smtClean="0"/>
              <a:t>as the top of the urban hierarchy.</a:t>
            </a:r>
          </a:p>
          <a:p>
            <a:r>
              <a:rPr lang="en-US" dirty="0" smtClean="0"/>
              <a:t>The economic prominence of the capital was apparent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location of Capitals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Capitals were chosen in two ways</a:t>
            </a:r>
          </a:p>
          <a:p>
            <a:pPr marL="514350" indent="-514350">
              <a:buAutoNum type="arabicPeriod"/>
            </a:pPr>
            <a:r>
              <a:rPr lang="en-US" dirty="0" smtClean="0"/>
              <a:t>They were established during the pre-1870 era</a:t>
            </a:r>
          </a:p>
          <a:p>
            <a:pPr marL="514350" indent="-514350">
              <a:buAutoNum type="arabicPeriod"/>
            </a:pPr>
            <a:r>
              <a:rPr lang="en-US" dirty="0" smtClean="0"/>
              <a:t>The military setup the location during their occupation of the area</a:t>
            </a:r>
          </a:p>
          <a:p>
            <a:pPr marL="514350" indent="-514350"/>
            <a:r>
              <a:rPr lang="en-US" dirty="0" smtClean="0"/>
              <a:t>The majority of capitals were located on the coast because coastal locations allowed easier communication and contact with the colonizing country in Europe</a:t>
            </a:r>
          </a:p>
          <a:p>
            <a:pPr marL="514350" indent="-514350"/>
            <a:r>
              <a:rPr lang="en-US" dirty="0" smtClean="0"/>
              <a:t>Trade posts and supply points fostered prior to any formal commitment to the colony became capitals once European control was established.</a:t>
            </a:r>
          </a:p>
          <a:p>
            <a:pPr marL="514350" indent="-514350"/>
            <a:r>
              <a:rPr lang="en-US" dirty="0" smtClean="0"/>
              <a:t>Some colonial capitals, such as Algiers, Algeria, were indigenous capitals of the pre-colonial state. </a:t>
            </a:r>
          </a:p>
          <a:p>
            <a:pPr marL="514350" indent="-51435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prestigious capital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selection of a site for the capital was of paramount importance:</a:t>
            </a:r>
          </a:p>
          <a:p>
            <a:pPr>
              <a:buNone/>
            </a:pPr>
            <a:r>
              <a:rPr lang="en-US" dirty="0" smtClean="0">
                <a:sym typeface="Wingdings" pitchFamily="2" charset="2"/>
              </a:rPr>
              <a:t>Senior administrators were to live in the capital</a:t>
            </a:r>
          </a:p>
          <a:p>
            <a:pPr>
              <a:buNone/>
            </a:pPr>
            <a:r>
              <a:rPr lang="en-US" dirty="0" smtClean="0">
                <a:sym typeface="Wingdings" pitchFamily="2" charset="2"/>
              </a:rPr>
              <a:t>A disproportionate portion of the colonial budget was spent in the city</a:t>
            </a:r>
          </a:p>
          <a:p>
            <a:pPr>
              <a:buNone/>
            </a:pPr>
            <a:r>
              <a:rPr lang="en-US" dirty="0" smtClean="0">
                <a:sym typeface="Wingdings" pitchFamily="2" charset="2"/>
              </a:rPr>
              <a:t>Costal ports were key shipment locations that became headquarters of most trading companies.  </a:t>
            </a:r>
          </a:p>
          <a:p>
            <a:r>
              <a:rPr lang="en-US" dirty="0" smtClean="0">
                <a:sym typeface="Wingdings" pitchFamily="2" charset="2"/>
              </a:rPr>
              <a:t>These </a:t>
            </a:r>
            <a:r>
              <a:rPr lang="en-US" dirty="0" smtClean="0">
                <a:sym typeface="Wingdings" pitchFamily="2" charset="2"/>
              </a:rPr>
              <a:t>trends </a:t>
            </a:r>
            <a:r>
              <a:rPr lang="en-US" dirty="0" smtClean="0">
                <a:sym typeface="Wingdings" pitchFamily="2" charset="2"/>
              </a:rPr>
              <a:t>reinforced the supremacy of the capital to lesser cities in the colony.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moving colonial capital</a:t>
            </a:r>
            <a:endParaRPr lang="en-US" dirty="0"/>
          </a:p>
        </p:txBody>
      </p:sp>
      <p:sp>
        <p:nvSpPr>
          <p:cNvPr id="3" name="Content Placeholder 2"/>
          <p:cNvSpPr>
            <a:spLocks noGrp="1"/>
          </p:cNvSpPr>
          <p:nvPr>
            <p:ph idx="1"/>
          </p:nvPr>
        </p:nvSpPr>
        <p:spPr/>
        <p:txBody>
          <a:bodyPr>
            <a:normAutofit lnSpcReduction="10000"/>
          </a:bodyPr>
          <a:lstStyle/>
          <a:p>
            <a:r>
              <a:rPr lang="en-US" dirty="0" smtClean="0"/>
              <a:t>Once the colonial regime was established the coastal capital were moved in favor of locations in the interior.</a:t>
            </a:r>
          </a:p>
          <a:p>
            <a:r>
              <a:rPr lang="en-US" dirty="0" smtClean="0"/>
              <a:t>Coastal locations were believed to be unhealthy </a:t>
            </a:r>
          </a:p>
          <a:p>
            <a:r>
              <a:rPr lang="en-US" dirty="0" smtClean="0"/>
              <a:t>For example, the British moved the capital of Kenya from the coastal location of Mombasa to Nairobi because the new location was inland and elevated.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Landlocked Colonies</a:t>
            </a:r>
            <a:endParaRPr lang="en-US" dirty="0"/>
          </a:p>
        </p:txBody>
      </p:sp>
      <p:sp>
        <p:nvSpPr>
          <p:cNvPr id="3" name="Content Placeholder 2"/>
          <p:cNvSpPr>
            <a:spLocks noGrp="1"/>
          </p:cNvSpPr>
          <p:nvPr>
            <p:ph idx="1"/>
          </p:nvPr>
        </p:nvSpPr>
        <p:spPr/>
        <p:txBody>
          <a:bodyPr>
            <a:normAutofit fontScale="92500"/>
          </a:bodyPr>
          <a:lstStyle/>
          <a:p>
            <a:r>
              <a:rPr lang="en-US" dirty="0" smtClean="0"/>
              <a:t>In landlocked colonies pre-colonial capitals, such as Bamako, Uganda, continued to function after European control.</a:t>
            </a:r>
          </a:p>
          <a:p>
            <a:r>
              <a:rPr lang="en-US" dirty="0" smtClean="0"/>
              <a:t>In cases where no pre-colonial capital was in existence, the entry point from where occupation was initiated became the capital.  The entry point was commonly located on a river.</a:t>
            </a:r>
          </a:p>
          <a:p>
            <a:r>
              <a:rPr lang="en-US" dirty="0" smtClean="0"/>
              <a:t>For example, Livingstone on the Zambezi River became the capital of </a:t>
            </a:r>
            <a:r>
              <a:rPr lang="en-US" smtClean="0"/>
              <a:t>Northern Rhodesia.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Capitals in southern Africa</a:t>
            </a:r>
            <a:endParaRPr lang="en-US" dirty="0"/>
          </a:p>
        </p:txBody>
      </p:sp>
      <p:sp>
        <p:nvSpPr>
          <p:cNvPr id="3" name="Content Placeholder 2"/>
          <p:cNvSpPr>
            <a:spLocks noGrp="1"/>
          </p:cNvSpPr>
          <p:nvPr>
            <p:ph idx="1"/>
          </p:nvPr>
        </p:nvSpPr>
        <p:spPr>
          <a:xfrm>
            <a:off x="609600" y="1600201"/>
            <a:ext cx="8077200" cy="3733800"/>
          </a:xfrm>
        </p:spPr>
        <p:txBody>
          <a:bodyPr>
            <a:normAutofit fontScale="70000" lnSpcReduction="20000"/>
          </a:bodyPr>
          <a:lstStyle/>
          <a:p>
            <a:r>
              <a:rPr lang="en-US" dirty="0" smtClean="0"/>
              <a:t>Capitals in southern African were located according to the needs of the rural colonial population, not the desires of the colonizing country.</a:t>
            </a:r>
          </a:p>
          <a:p>
            <a:r>
              <a:rPr lang="en-US" dirty="0" smtClean="0"/>
              <a:t>The settlers established their own governments and administrative capitals as they continued to move further into the interior of the continent from the Cape of Good Hope.</a:t>
            </a:r>
          </a:p>
          <a:p>
            <a:r>
              <a:rPr lang="en-US" dirty="0" smtClean="0"/>
              <a:t>Cities such as Pretoria continued to function as an administrative headquarters. Other cities were only temporary capitals as they lost their political and administrative functions. </a:t>
            </a:r>
          </a:p>
          <a:p>
            <a:r>
              <a:rPr lang="en-US" dirty="0" smtClean="0"/>
              <a:t>In southern Africa coastal sites as locations for colonial capitals were discouraged because the settlers continued to move inland.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Capitals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location of a federal capital attempted to maintain balance within the federal system.</a:t>
            </a:r>
          </a:p>
          <a:p>
            <a:r>
              <a:rPr lang="en-US" dirty="0" smtClean="0"/>
              <a:t>Federations were colonies grouped together by the colonizing country (</a:t>
            </a:r>
            <a:r>
              <a:rPr lang="en-US" dirty="0" err="1" smtClean="0"/>
              <a:t>metropole</a:t>
            </a:r>
            <a:r>
              <a:rPr lang="en-US" dirty="0" smtClean="0"/>
              <a:t>) as an attempt to ease the administrative and governmental tasks of dealing with each colony individually. </a:t>
            </a:r>
          </a:p>
          <a:p>
            <a:r>
              <a:rPr lang="en-US" dirty="0" smtClean="0"/>
              <a:t>Federations grouped colonies in the same geographic region together.</a:t>
            </a:r>
          </a:p>
          <a:p>
            <a:r>
              <a:rPr lang="en-US" dirty="0" smtClean="0"/>
              <a:t>French West Africa, the first federation in Africa, had its colony located at Dakar in 1896 (the new major port).  Dakar was picked instead of the Senegalese capital of St Louis</a:t>
            </a:r>
          </a:p>
          <a:p>
            <a:r>
              <a:rPr lang="en-US" dirty="0" smtClean="0"/>
              <a:t>Generally, the capital of the most influential colony in the federation was selected to be the federal capital as well.</a:t>
            </a:r>
          </a:p>
          <a:p>
            <a:r>
              <a:rPr lang="en-US" dirty="0" smtClean="0"/>
              <a:t>An interesting case occurred inn South Africa which decided to compromise by keeping three colonial capitals as the capitals of the union formed in 1910.  </a:t>
            </a:r>
          </a:p>
          <a:p>
            <a:r>
              <a:rPr lang="en-US" dirty="0" smtClean="0"/>
              <a:t>New capitals were not created to function as the federal capital, pre-existing cities were favored.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Primate City</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Political and economic concentration in the colonial capital led to the growth of the city at the price of other towns.</a:t>
            </a:r>
          </a:p>
          <a:p>
            <a:r>
              <a:rPr lang="en-US" dirty="0" smtClean="0"/>
              <a:t>By the end of the colonial period only three countries in Africa where the capital was not the largest city.  This resulted when the capital and primate city were close enough in proximity to operate as a single unit. </a:t>
            </a:r>
          </a:p>
          <a:p>
            <a:r>
              <a:rPr lang="en-US" dirty="0" smtClean="0"/>
              <a:t>Major pre-colonial cities not chosen as the colonial capital shrank in relation to the capital</a:t>
            </a:r>
          </a:p>
          <a:p>
            <a:pPr>
              <a:buNone/>
            </a:pPr>
            <a:r>
              <a:rPr lang="en-US" dirty="0" smtClean="0">
                <a:sym typeface="Wingdings" pitchFamily="2" charset="2"/>
              </a:rPr>
              <a:t>For instance, Mombasa (existing city) was 2.5x larger than Nairobi (colonial capital); however, by 1960 Mombasa was only 2/3 the size of Nairobi. </a:t>
            </a:r>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TotalTime>
  <Words>1235</Words>
  <Application>Microsoft Office PowerPoint</Application>
  <PresentationFormat>On-screen Show (4:3)</PresentationFormat>
  <Paragraphs>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The Colonial Capital in Africa</vt:lpstr>
      <vt:lpstr>Slide 2</vt:lpstr>
      <vt:lpstr>The location of Capitals</vt:lpstr>
      <vt:lpstr>The prestigious capital</vt:lpstr>
      <vt:lpstr>The moving colonial capital</vt:lpstr>
      <vt:lpstr>Landlocked Colonies</vt:lpstr>
      <vt:lpstr>Capitals in southern Africa</vt:lpstr>
      <vt:lpstr>Federal Capitals</vt:lpstr>
      <vt:lpstr>The Primate City</vt:lpstr>
      <vt:lpstr>The poorly developed urban network in Africa</vt:lpstr>
      <vt:lpstr>Recent Trends in Urbanizing Africa</vt:lpstr>
      <vt:lpstr>The plans of the colonial capital</vt:lpstr>
      <vt:lpstr>Plans of Colonial capitals</vt:lpstr>
      <vt:lpstr>The distinct capital as a reflection of the metropole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Colonial Capital in Africa</dc:title>
  <dc:creator>Eric Beck</dc:creator>
  <cp:lastModifiedBy>Eric Beck</cp:lastModifiedBy>
  <cp:revision>34</cp:revision>
  <dcterms:created xsi:type="dcterms:W3CDTF">2009-01-03T00:43:04Z</dcterms:created>
  <dcterms:modified xsi:type="dcterms:W3CDTF">2009-01-05T18:18:10Z</dcterms:modified>
</cp:coreProperties>
</file>